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7" r:id="rId5"/>
    <p:sldId id="257" r:id="rId6"/>
    <p:sldId id="264" r:id="rId7"/>
    <p:sldId id="281" r:id="rId8"/>
    <p:sldId id="267" r:id="rId9"/>
    <p:sldId id="278" r:id="rId10"/>
    <p:sldId id="263" r:id="rId11"/>
    <p:sldId id="261" r:id="rId12"/>
    <p:sldId id="259" r:id="rId13"/>
    <p:sldId id="283" r:id="rId14"/>
    <p:sldId id="285" r:id="rId15"/>
    <p:sldId id="279" r:id="rId16"/>
    <p:sldId id="258" r:id="rId17"/>
    <p:sldId id="284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5220" autoAdjust="0"/>
  </p:normalViewPr>
  <p:slideViewPr>
    <p:cSldViewPr snapToGrid="0">
      <p:cViewPr>
        <p:scale>
          <a:sx n="52" d="100"/>
          <a:sy n="52" d="100"/>
        </p:scale>
        <p:origin x="1867" y="797"/>
      </p:cViewPr>
      <p:guideLst/>
    </p:cSldViewPr>
  </p:slideViewPr>
  <p:outlineViewPr>
    <p:cViewPr>
      <p:scale>
        <a:sx n="33" d="100"/>
        <a:sy n="33" d="100"/>
      </p:scale>
      <p:origin x="0" y="-2186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2D5949C-47A9-4D2C-8FDF-63D1DDD2435E}" type="datetime1">
              <a:rPr lang="pt-BR" smtClean="0"/>
              <a:t>13/08/2022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56CFAD-C154-4C9C-AD01-665A5055065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397CF-FAE3-4352-9197-07AB04B62F93}" type="datetime1">
              <a:rPr lang="pt-BR" smtClean="0"/>
              <a:pPr/>
              <a:t>13/08/2022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B62BC0-7DC4-4569-951D-2BB9475345C6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96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086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846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06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64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120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68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5B62BC0-7DC4-4569-951D-2BB9475345C6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860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739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696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5B62BC0-7DC4-4569-951D-2BB9475345C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069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42052"/>
            <a:ext cx="12192000" cy="1425257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algn="ctr"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867309"/>
            <a:ext cx="12192000" cy="1036320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F51AF15-A085-49C8-ABEC-EF90E7D7B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92779" y="2325925"/>
            <a:ext cx="5806440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203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oportunidades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3057" y="698523"/>
            <a:ext cx="5715000" cy="46908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rtlCol="0"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4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46908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Imagem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6" name="Espaço Reservado para Data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37" name="Espaço Reservado para Rodapé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38" name="Espaço Reservado para o Número do Slide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2450440"/>
            <a:ext cx="4143432" cy="548711"/>
          </a:xfrm>
          <a:prstGeom prst="rect">
            <a:avLst/>
          </a:prstGeom>
        </p:spPr>
        <p:txBody>
          <a:bodyPr rtlCol="0"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6"/>
            <a:ext cx="4953000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046251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Elemento gráfico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FFD01FCA-DF30-466C-9EAE-B0A13CF25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31167" y="4486275"/>
            <a:ext cx="622236" cy="622236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6F9F0CF-5966-47C2-9A41-0CD85E85D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64642" y="4047275"/>
            <a:ext cx="622236" cy="622236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EFF630-FDAA-46A7-8CEE-21CAB6BC2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9331" y="2163148"/>
            <a:ext cx="622236" cy="622236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383BA8C-6DBE-4569-B07B-9FB55F80D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59108" y="3573553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108DE16-ABA8-4BC8-93C4-F8A521C8A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95826" y="4201049"/>
            <a:ext cx="622236" cy="62223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3C062E-DD5E-49BC-A10D-F70C1931F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62756" y="1603981"/>
            <a:ext cx="2057805" cy="767123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571145"/>
            <a:ext cx="5355570" cy="438144"/>
          </a:xfrm>
          <a:prstGeom prst="rect">
            <a:avLst/>
          </a:prstGeom>
        </p:spPr>
        <p:txBody>
          <a:bodyPr rtlCol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3262" y="311795"/>
            <a:ext cx="1706966" cy="426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6762" y="1774346"/>
            <a:ext cx="1929792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3673" y="2261070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9242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95826" y="3061800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2EA0BE42-73C1-43D0-9520-94265CBEE4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13450" y="3671475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E23821A-CE37-4CA8-82BC-5731CBD7BC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84" y="4145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3ED92E9-F268-4C1E-9440-F605C9EBD5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85509" y="4584197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B29F508B-CAFE-4871-8267-E5406A4D6C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0168" y="4298971"/>
            <a:ext cx="913553" cy="426393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3261" y="5683895"/>
            <a:ext cx="1706966" cy="426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627486"/>
            <a:ext cx="5268686" cy="568896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4989233" cy="568896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rtlCol="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Data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27" name="Espaço Reservado para Rodapé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7" name="Espaço Reservado para Imagem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8" name="Espaço Reservado para o Número do Slide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99301"/>
            <a:ext cx="4114800" cy="60796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2186" y="1011441"/>
            <a:ext cx="3467628" cy="56889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39877" y="2564313"/>
            <a:ext cx="3532840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0" name="Espaço Reservado para Conteúdo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87700"/>
            <a:ext cx="4749800" cy="277177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7" name="Espaço Reservado para Conteúdo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de ação de dois 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241" y="693422"/>
            <a:ext cx="3607518" cy="633402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0" name="Espaço Reservado para Texto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200550"/>
            <a:ext cx="1440088" cy="46959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39533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1" name="Espaço Reservado para Texto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2" name="Espaço Reservado para Texto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3" name="Espaço Reservado para Texto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37609"/>
            <a:ext cx="10210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3" name="Espaço Reservado para Texto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grpSp>
        <p:nvGrpSpPr>
          <p:cNvPr id="105" name="Grupo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to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to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to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to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ector Reto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to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upo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</p:grpSp>
      <p:pic>
        <p:nvPicPr>
          <p:cNvPr id="159" name="Elemento gráfico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Espaço Reservado para Data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161" name="Espaço Reservado para Rodapé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62" name="Espaço Reservado para o Número do Slide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317739"/>
            <a:ext cx="4114800" cy="623923"/>
          </a:xfrm>
          <a:prstGeom prst="rect">
            <a:avLst/>
          </a:prstGeom>
        </p:spPr>
        <p:txBody>
          <a:bodyPr rtlCol="0" anchor="ctr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905856"/>
            <a:ext cx="5759450" cy="5047269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544286"/>
            <a:ext cx="4114800" cy="747929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0" name="Espaço Reservado para Imagem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4" name="Espaço Reservado para Imagem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31112"/>
            <a:ext cx="2487705" cy="53139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53139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ssa equipe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tângulo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7106" y="589720"/>
            <a:ext cx="4006114" cy="657784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8" name="Espaço Reservado para Imagem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2" name="Espaço Reservado para Imagem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56" name="Espaço Reservado para Imagem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4" name="Espaço Reservado para Imagem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6" name="Espaço Reservado para Texto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7" name="Espaço Reservado para Texto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Imagem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7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7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Imagem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4" name="Espaço Reservado para Texto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1"/>
            <a:ext cx="2315205" cy="348421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5" name="Espaço Reservado para Texto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1"/>
            <a:ext cx="2315205" cy="287066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8600" y="615940"/>
            <a:ext cx="4137262" cy="938778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79567"/>
            <a:ext cx="120015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79567"/>
            <a:ext cx="1223858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79567"/>
            <a:ext cx="1187610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79567"/>
            <a:ext cx="1211785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8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8" name="Espaço Reservado para Texto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7" name="Espaço Reservado para Texto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7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0" name="Espaço Reservado para Texto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79" name="Espaço Reservado para Texto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2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2" name="Espaço Reservado para Texto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1" name="Espaço Reservado para Texto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70"/>
            <a:ext cx="2381574" cy="905378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6874" y="1329829"/>
            <a:ext cx="2043713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6544" y="-1"/>
            <a:ext cx="3944790" cy="1845127"/>
          </a:xfrm>
          <a:prstGeom prst="rect">
            <a:avLst/>
          </a:prstGeom>
        </p:spPr>
        <p:txBody>
          <a:bodyPr rtlCol="0" anchor="ctr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45128"/>
            <a:ext cx="12192000" cy="501287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7913" y="0"/>
            <a:ext cx="6564087" cy="361473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731520" rIns="548640"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6566" y="3035081"/>
            <a:ext cx="2341256" cy="640698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7" name="Espaço Reservado para Texto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2879477" cy="1790164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12" name="Espaço Reservado para Rodapé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3" name="Espaço Reservado para o Número do Slide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3651"/>
            <a:ext cx="3701436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41" y="1332239"/>
            <a:ext cx="1871580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042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1042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9" name="Espaço Reservado para Texto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042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31042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1042" y="4147932"/>
            <a:ext cx="3433138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31042" y="4529933"/>
            <a:ext cx="3433138" cy="1450988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Data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8" name="Espaço Reservado para o Número do Slide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848536"/>
            <a:ext cx="1929607" cy="6406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Data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31" name="Espaço Reservado para Rodapé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97992"/>
            <a:ext cx="10515600" cy="994835"/>
          </a:xfrm>
          <a:prstGeom prst="rect">
            <a:avLst/>
          </a:prstGeom>
        </p:spPr>
        <p:txBody>
          <a:bodyPr rtlCol="0" anchor="ctr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32608" y="298274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2" name="Espaço Reservado para Imagem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8240" y="2981421"/>
            <a:ext cx="603504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3" name="Espaço Reservado para Imagem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82902" y="2983163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4" name="Espaço Reservado para Imagem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27648" y="3001928"/>
            <a:ext cx="594360" cy="5943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1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08439"/>
            <a:ext cx="2351446" cy="49150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036041"/>
            <a:ext cx="2351446" cy="170454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Data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41" name="Espaço Reservado para Rodapé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42" name="Espaço Reservado para o Número do Slide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a foto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B9CB337-B3D4-443D-99C2-B7AE9EB5D2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79" y="-136525"/>
            <a:ext cx="4979773" cy="685800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3246120"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375848"/>
            <a:ext cx="12192000" cy="449118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lIns="3657600" tIns="182880" rIns="3657600" rtlCol="0"/>
          <a:lstStyle>
            <a:lvl1pPr algn="ctr"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ócios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790901"/>
            <a:ext cx="3049568" cy="640698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rtlCol="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10" name="Espaço Reservado para o Número do Slide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ão geral da oportunidade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422661"/>
            <a:ext cx="5200532" cy="720399"/>
          </a:xfrm>
          <a:prstGeom prst="rect">
            <a:avLst/>
          </a:prstGeom>
        </p:spPr>
        <p:txBody>
          <a:bodyPr rtlCol="0" anchor="ctr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617548"/>
            <a:ext cx="876929" cy="720399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80036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60985"/>
            <a:ext cx="876930" cy="72040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0" rIns="0" b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texto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Data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8" name="Espaço Reservado para Imagem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dirty="0"/>
              <a:t>Clique para adicionar foto</a:t>
            </a:r>
          </a:p>
        </p:txBody>
      </p:sp>
      <p:sp>
        <p:nvSpPr>
          <p:cNvPr id="13" name="Espaço Reservado para Rodapé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27" name="Espaço Reservado para o Número do Slide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 dirty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fld id="{EA87306C-81BA-4795-A5CA-9392456A8C1E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ampliada de grama verde&#10;">
            <a:extLst>
              <a:ext uri="{FF2B5EF4-FFF2-40B4-BE49-F238E27FC236}">
                <a16:creationId xmlns:a16="http://schemas.microsoft.com/office/drawing/2014/main" id="{2A7E6CAB-B5FF-46B8-964A-7A01020AAB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CF45A9EB-00FC-4DE7-8041-09649EF9B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2052"/>
            <a:ext cx="12192000" cy="1480422"/>
          </a:xfrm>
        </p:spPr>
        <p:txBody>
          <a:bodyPr rtlCol="0"/>
          <a:lstStyle/>
          <a:p>
            <a:pPr rtl="0"/>
            <a:r>
              <a:rPr lang="pt-BR" dirty="0"/>
              <a:t>Descarte correto do lixo eletrônico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CE1E739-E339-4FB6-A10E-22AB1A0D78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867309"/>
            <a:ext cx="12192000" cy="1036320"/>
          </a:xfrm>
        </p:spPr>
        <p:txBody>
          <a:bodyPr rtlCol="0"/>
          <a:lstStyle/>
          <a:p>
            <a:pPr rtl="0"/>
            <a:r>
              <a:rPr lang="pt-BR" sz="2800" dirty="0"/>
              <a:t>Bruno Victor da Silva Vicente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19D1BA2-3111-4E03-81E3-0D0F9BA3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244205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A4B20A4-BDBA-4ACB-BCCE-1FF6B09F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4903788"/>
            <a:ext cx="12192000" cy="1954212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5DD68C-FEB8-4CF6-883B-1CA9912E4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325925"/>
            <a:ext cx="12191999" cy="15965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27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094"/>
            <a:ext cx="12100265" cy="589663"/>
          </a:xfrm>
        </p:spPr>
        <p:txBody>
          <a:bodyPr rtlCol="0"/>
          <a:lstStyle/>
          <a:p>
            <a:pPr rtl="0"/>
            <a:r>
              <a:rPr lang="pt-BR" b="1" dirty="0"/>
              <a:t>Logística reversa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589664"/>
            <a:ext cx="12192000" cy="1928947"/>
          </a:xfrm>
        </p:spPr>
        <p:txBody>
          <a:bodyPr rtlCol="0"/>
          <a:lstStyle/>
          <a:p>
            <a:pPr rtl="0"/>
            <a:r>
              <a:rPr lang="pt-BR" sz="2000" b="1" dirty="0"/>
              <a:t>o processo de logística reversa é agendada a coleta de produtos tecnológicos, eletroeletrônicos ou resíduos de processos industriais. Após recolhidos, os produtos passam por uma triagem para identificação de suas classes, desmontagem e segregação.</a:t>
            </a:r>
          </a:p>
          <a:p>
            <a:pPr rtl="0"/>
            <a:r>
              <a:rPr lang="pt-BR" sz="2400" b="1" dirty="0"/>
              <a:t> </a:t>
            </a: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37399A-64D1-9F22-4461-15942B79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7470"/>
            <a:ext cx="12192000" cy="471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600825" cy="623923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1900" b="1" dirty="0"/>
              <a:t>Empresas que são exemplo de Logística reversa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623923"/>
            <a:ext cx="6768522" cy="3486438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listamos 2 empresas que são exemplos no quesito sustentabilidade e logística reversa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b="1" dirty="0"/>
              <a:t>A empresa McDonald’s possui uma ideia interessante com relação à reutilização do óleo de cozinha. Material que é amplamente usado para fritar as batatas fritas oferecidas em suas filiais pelo Brasil. Os caminhões que levam os alimentos para as filiais do McDonald’s recolhem o óleo que restou e os levam para uma análise do produto. Em seguida, o óleo é encaminhado para uma usina que o transforma em biocombustível, que é utilizado para abastecer os próprios caminhões da empresa..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B9252-2447-BF5F-C2DF-39B8317C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522" y="0"/>
            <a:ext cx="5423477" cy="6858000"/>
          </a:xfrm>
          <a:prstGeom prst="rect">
            <a:avLst/>
          </a:prstGeom>
          <a:noFill/>
        </p:spPr>
      </p:pic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11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F8D152-096A-B6AA-29B8-0F82029BF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" y="3923930"/>
            <a:ext cx="6599148" cy="28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C464F840-0D76-A817-FD71-64BC66EB0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12</a:t>
            </a:fld>
            <a:endParaRPr lang="pt-BR" noProof="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0416320-57E9-2C53-8630-099B975E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" y="64655"/>
            <a:ext cx="12053454" cy="67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8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 descr="Uma imagem contendo grama, céu, local ao ar livre, campo">
            <a:extLst>
              <a:ext uri="{FF2B5EF4-FFF2-40B4-BE49-F238E27FC236}">
                <a16:creationId xmlns:a16="http://schemas.microsoft.com/office/drawing/2014/main" id="{C1B138FC-3C84-469E-A058-94102F777E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341AF6A-3D5A-4E1F-AF01-A82A15DA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5848"/>
            <a:ext cx="12192000" cy="4491182"/>
          </a:xfrm>
        </p:spPr>
        <p:txBody>
          <a:bodyPr rtlCol="0"/>
          <a:lstStyle/>
          <a:p>
            <a:pPr rtl="0"/>
            <a:br>
              <a:rPr lang="pt-BR" b="1" dirty="0"/>
            </a:br>
            <a:r>
              <a:rPr lang="pt-BR" b="1" dirty="0"/>
              <a:t>obrigado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8B3045B-F983-455A-805B-F6137A207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030"/>
            <a:ext cx="12192000" cy="2366818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237E011-7540-4769-B01C-BBFC9632D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613" y="2199636"/>
            <a:ext cx="5674774" cy="243746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127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4BB82-C9FF-F2D6-E1EC-0B005BC2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3" y="47748"/>
            <a:ext cx="2043713" cy="640698"/>
          </a:xfrm>
        </p:spPr>
        <p:txBody>
          <a:bodyPr/>
          <a:lstStyle/>
          <a:p>
            <a:r>
              <a:rPr lang="pt-BR" dirty="0"/>
              <a:t>fontes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7CFE6C-C3D9-44A3-518E-B7F6DFFC4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14</a:t>
            </a:fld>
            <a:endParaRPr lang="pt-BR" noProof="0" dirty="0"/>
          </a:p>
        </p:txBody>
      </p:sp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B91F8F10-3209-225E-8844-DE0393CCA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46527"/>
              </p:ext>
            </p:extLst>
          </p:nvPr>
        </p:nvGraphicFramePr>
        <p:xfrm>
          <a:off x="103943" y="879464"/>
          <a:ext cx="11765502" cy="475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5502">
                  <a:extLst>
                    <a:ext uri="{9D8B030D-6E8A-4147-A177-3AD203B41FA5}">
                      <a16:colId xmlns:a16="http://schemas.microsoft.com/office/drawing/2014/main" val="1419320304"/>
                    </a:ext>
                  </a:extLst>
                </a:gridCol>
              </a:tblGrid>
              <a:tr h="89194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https://www.dgabc.com.br/2017/Noticia/3850270/pesquisa-4-em-cada-10-brasileiros-trocam-de-celular-sem-motivo-especifico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210087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https://tndbrasil.com.br/estudo-revela-media-consumidor-brasileiro-substituir-aparelho-celular-menos-tres-anos/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294463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https://www.iberdrola.com/sustentabilidade/que-e-lixo-eletronico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53979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https://www.microcity.com.br/vida-util-da-ti/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355436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https://www.techtudo.com.br/noticias/2021/10/quanto-tempo-dura-um-smartphone.ghtml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89685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https://economia.estadao.com.br/noticias/geral,brasil-e-o-pais-que-mais-produz-lixo-eletronico-na-america-latina,70003769064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5223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https://www.seteambiental.com.br/saiba-o-que-e-lixo-eletronico-ou-e-lixo/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336770"/>
                  </a:ext>
                </a:extLst>
              </a:tr>
              <a:tr h="516762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chemeClr val="tx1"/>
                          </a:solidFill>
                        </a:rPr>
                        <a:t>https://www.reciclasampa.com.br/artigo/mais-de-30-dos-brasileiros-nao-sabem-o-que-e-lixo-eletronico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562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3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5A25FA4-A288-4460-BF12-637E0779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3831"/>
            <a:ext cx="2043713" cy="640698"/>
          </a:xfrm>
        </p:spPr>
        <p:txBody>
          <a:bodyPr rtlCol="0"/>
          <a:lstStyle/>
          <a:p>
            <a:pPr rtl="0"/>
            <a:r>
              <a:rPr lang="pt-BR" sz="3200" b="1" dirty="0"/>
              <a:t>ALERTA: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5557" y="1"/>
            <a:ext cx="8676443" cy="4234648"/>
          </a:xfrm>
        </p:spPr>
        <p:txBody>
          <a:bodyPr rtlCol="0"/>
          <a:lstStyle/>
          <a:p>
            <a:pPr algn="just" rtl="0"/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5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  é o maior produtor de lixo eletrônico na América Latina.</a:t>
            </a:r>
          </a:p>
          <a:p>
            <a:pPr algn="just" rtl="0"/>
            <a:r>
              <a:rPr lang="pt-BR" sz="2500" b="1" dirty="0">
                <a:latin typeface="Arial" panose="020B0604020202020204" pitchFamily="34" charset="0"/>
                <a:cs typeface="Arial" panose="020B0604020202020204" pitchFamily="34" charset="0"/>
              </a:rPr>
              <a:t>A estimativa é que o País gere cerca de 1,5 milhão de toneladas por ano, sendo que apenas 3% do lixo eletrônico brasileiro é reciclado ou descartado de maneira adequada. No mundo, em 2019 foram produzidas cerca de 50 milhões de toneladas de lixo eletrônico, segundo o relatório da ONU</a:t>
            </a:r>
          </a:p>
          <a:p>
            <a:pPr rtl="0"/>
            <a:endParaRPr lang="pt-BR" sz="2400" b="1" dirty="0"/>
          </a:p>
        </p:txBody>
      </p:sp>
      <p:sp>
        <p:nvSpPr>
          <p:cNvPr id="57" name="Espaço Reservado para Data 56">
            <a:extLst>
              <a:ext uri="{FF2B5EF4-FFF2-40B4-BE49-F238E27FC236}">
                <a16:creationId xmlns:a16="http://schemas.microsoft.com/office/drawing/2014/main" id="{653BB8CA-23AF-4226-9FB3-FA1964EB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58" name="Espaço Reservado para Rodapé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Apresentação</a:t>
            </a:r>
          </a:p>
        </p:txBody>
      </p:sp>
      <p:sp>
        <p:nvSpPr>
          <p:cNvPr id="59" name="Espaço Reservado para o Número do Slide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6" name="Espaço Reservado para Imagem 5" descr="Uma imagem contendo circuito&#10;&#10;Descrição gerada automaticamente">
            <a:extLst>
              <a:ext uri="{FF2B5EF4-FFF2-40B4-BE49-F238E27FC236}">
                <a16:creationId xmlns:a16="http://schemas.microsoft.com/office/drawing/2014/main" id="{68E42A0F-5412-FB92-349C-30552026A1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021" b="6021"/>
          <a:stretch>
            <a:fillRect/>
          </a:stretch>
        </p:blipFill>
        <p:spPr>
          <a:xfrm>
            <a:off x="0" y="4234649"/>
            <a:ext cx="12192000" cy="2623351"/>
          </a:xfrm>
        </p:spPr>
      </p:pic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59" y="0"/>
            <a:ext cx="11199136" cy="2681749"/>
          </a:xfrm>
        </p:spPr>
        <p:txBody>
          <a:bodyPr rtlCol="0"/>
          <a:lstStyle/>
          <a:p>
            <a:pPr rtl="0"/>
            <a:r>
              <a:rPr lang="pt-BR" sz="2600" b="1" dirty="0">
                <a:solidFill>
                  <a:schemeClr val="tx1"/>
                </a:solidFill>
              </a:rPr>
              <a:t>Quando você descarta um equipamento eletrônico que  não possui mais utilidade, você está gerando um lixo eletrônico, também conhecido como “e-lixo. São materiais como baterias, celulares, computadores e muitos outros que se não tiverem uma destinação correta podem contaminar o solo e as águas.</a:t>
            </a:r>
            <a:br>
              <a:rPr lang="pt-BR" sz="2800" b="1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4CE633-5DC3-4E10-8B60-2C0BA3D2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7551"/>
            <a:ext cx="12192000" cy="37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681749"/>
          </a:xfrm>
        </p:spPr>
        <p:txBody>
          <a:bodyPr rtlCol="0"/>
          <a:lstStyle/>
          <a:p>
            <a:pPr rtl="0"/>
            <a:r>
              <a:rPr lang="pt-BR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Consumidor brasileiro substitui APARELHO CELULAR EM MENOS DE 2 ANOS SEM MOTIVO ESPECÍFICO.</a:t>
            </a:r>
            <a:br>
              <a:rPr lang="pt-BR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TEMPO DE SUBSTITUIÇÃO DE UM COMPUTADOR </a:t>
            </a:r>
            <a:r>
              <a:rPr lang="pt-BR" sz="2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BáSICO</a:t>
            </a:r>
            <a:r>
              <a:rPr lang="pt-BR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DE 2 ANOS, </a:t>
            </a:r>
            <a:r>
              <a:rPr lang="pt-BR" sz="2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INTERMEDIáRIO</a:t>
            </a:r>
            <a:r>
              <a:rPr lang="pt-BR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4 ANOS E DE UM COMPUTADOR AVANÇADO 6 ANOS LEVANDO EM CONSIDERAÇÃO OBSOLESCÊNCIA PROGRAMADA E  O AVANÇO TECNOLÓGICO ACELERADO</a:t>
            </a:r>
            <a:br>
              <a:rPr lang="pt-BR" sz="2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Espaço Reservado para o Número do Slide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5650D4-FE36-2CD3-30AA-227B1430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5800"/>
            <a:ext cx="12192000" cy="39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30C60A2B-9B9B-2473-0E7C-F6A89EEF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5" y="68262"/>
            <a:ext cx="11974286" cy="6721475"/>
          </a:xfrm>
          <a:prstGeom prst="rect">
            <a:avLst/>
          </a:prstGeom>
          <a:noFill/>
        </p:spPr>
      </p:pic>
      <p:sp>
        <p:nvSpPr>
          <p:cNvPr id="2" name="Espaço Reservado para Data 1" hidden="1">
            <a:extLst>
              <a:ext uri="{FF2B5EF4-FFF2-40B4-BE49-F238E27FC236}">
                <a16:creationId xmlns:a16="http://schemas.microsoft.com/office/drawing/2014/main" id="{295CFB4A-6359-4A5C-B94D-1A54B544E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 dirty="0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EB23F79-82E5-43EE-8390-DF067A88C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pt-BR" dirty="0"/>
              <a:t>Apresentação</a:t>
            </a:r>
          </a:p>
        </p:txBody>
      </p:sp>
      <p:sp>
        <p:nvSpPr>
          <p:cNvPr id="4" name="Espaço Reservado para o Número do Slide 3" hidden="1">
            <a:extLst>
              <a:ext uri="{FF2B5EF4-FFF2-40B4-BE49-F238E27FC236}">
                <a16:creationId xmlns:a16="http://schemas.microsoft.com/office/drawing/2014/main" id="{32662DA0-3900-45BB-8F3C-556CCD213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EA87306C-81BA-4795-A5CA-9392456A8C1E}" type="slidenum">
              <a:rPr lang="pt-BR" smtClean="0"/>
              <a:pPr rtl="0">
                <a:spcAft>
                  <a:spcPts val="600"/>
                </a:spcAft>
              </a:pPr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B7C2C0-FFB4-041D-068F-A66D46EE7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EA87306C-81BA-4795-A5CA-9392456A8C1E}" type="slidenum">
              <a:rPr lang="pt-BR" noProof="0" smtClean="0"/>
              <a:pPr rtl="0"/>
              <a:t>6</a:t>
            </a:fld>
            <a:endParaRPr lang="pt-BR" noProof="0" dirty="0"/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9E853CD6-57DB-61EA-5BC6-73556ABE3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89451"/>
              </p:ext>
            </p:extLst>
          </p:nvPr>
        </p:nvGraphicFramePr>
        <p:xfrm>
          <a:off x="117696" y="136525"/>
          <a:ext cx="11805719" cy="65849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69551">
                  <a:extLst>
                    <a:ext uri="{9D8B030D-6E8A-4147-A177-3AD203B41FA5}">
                      <a16:colId xmlns:a16="http://schemas.microsoft.com/office/drawing/2014/main" val="4292294271"/>
                    </a:ext>
                  </a:extLst>
                </a:gridCol>
                <a:gridCol w="4300928">
                  <a:extLst>
                    <a:ext uri="{9D8B030D-6E8A-4147-A177-3AD203B41FA5}">
                      <a16:colId xmlns:a16="http://schemas.microsoft.com/office/drawing/2014/main" val="3964532264"/>
                    </a:ext>
                  </a:extLst>
                </a:gridCol>
                <a:gridCol w="3935240">
                  <a:extLst>
                    <a:ext uri="{9D8B030D-6E8A-4147-A177-3AD203B41FA5}">
                      <a16:colId xmlns:a16="http://schemas.microsoft.com/office/drawing/2014/main" val="2276310239"/>
                    </a:ext>
                  </a:extLst>
                </a:gridCol>
              </a:tblGrid>
              <a:tr h="772458">
                <a:tc>
                  <a:txBody>
                    <a:bodyPr/>
                    <a:lstStyle/>
                    <a:p>
                      <a:r>
                        <a:rPr lang="pt-BR" sz="24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Mercúrio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Computador, monitor e TV de tela plana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Danos no cérebro e fígado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60180"/>
                  </a:ext>
                </a:extLst>
              </a:tr>
              <a:tr h="772458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Cádmio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Computador, monitores de tubo e baterias de laptops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Envenenamento, problemas nos ossos, rins e pulmões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096737"/>
                  </a:ext>
                </a:extLst>
              </a:tr>
              <a:tr h="772458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Arsênio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Celulares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Pode causar câncer no pulmão, prejudicar o sistema nervoso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623458"/>
                  </a:ext>
                </a:extLst>
              </a:tr>
              <a:tr h="758482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Berílio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Computadores e celulares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Causar câncer no pulmão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69239"/>
                  </a:ext>
                </a:extLst>
              </a:tr>
              <a:tr h="860667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Retardantes de chamas (BRT)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Usado para prevenir incêndios em diversos eletrônicos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Problemas hormonais, no sistema nervoso e reprodutivo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681092"/>
                  </a:ext>
                </a:extLst>
              </a:tr>
              <a:tr h="772458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Chumbo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Computador, celular e televisão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Causa danos ao sistema nervoso e sanguíneo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055090"/>
                  </a:ext>
                </a:extLst>
              </a:tr>
              <a:tr h="1103511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Bário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Lâmpadas fluorescentes e tubos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Edema cerebral, fraqueza muscular, danos ao coração, fígado e baço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571947"/>
                  </a:ext>
                </a:extLst>
              </a:tr>
              <a:tr h="772458">
                <a:tc>
                  <a:txBody>
                    <a:bodyPr/>
                    <a:lstStyle/>
                    <a:p>
                      <a:r>
                        <a:rPr lang="pt-BR" sz="24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Usado em fios para isolar corrente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highlight>
                            <a:srgbClr val="FF0000"/>
                          </a:highlight>
                        </a:rPr>
                        <a:t>Se inalado, pode causar problemas respiratórios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15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76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2825"/>
            <a:ext cx="2167550" cy="2108481"/>
          </a:xfrm>
        </p:spPr>
        <p:txBody>
          <a:bodyPr rtlCol="0"/>
          <a:lstStyle/>
          <a:p>
            <a:pPr rtl="0"/>
            <a:r>
              <a:rPr lang="pt-BR" sz="2800" b="1" dirty="0"/>
              <a:t>Impactos no meio ambiente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1042" y="434712"/>
            <a:ext cx="3433138" cy="1592307"/>
          </a:xfrm>
        </p:spPr>
        <p:txBody>
          <a:bodyPr rtlCol="0"/>
          <a:lstStyle/>
          <a:p>
            <a:pPr algn="ctr" rtl="0"/>
            <a:r>
              <a:rPr lang="pt-BR" sz="2400" b="1" dirty="0"/>
              <a:t>Contaminação do solo,  rios e lençóis subterrâneos;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5"/>
            <a:ext cx="3433138" cy="4909076"/>
          </a:xfrm>
        </p:spPr>
        <p:txBody>
          <a:bodyPr rtlCol="0"/>
          <a:lstStyle/>
          <a:p>
            <a:pPr algn="ctr" rtl="0"/>
            <a:r>
              <a:rPr lang="pt-BR" sz="2400" b="1" dirty="0"/>
              <a:t>Impactos na saúde: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pt-BR" sz="2400" b="1" dirty="0"/>
              <a:t>Contaminação por metais(AR, ÁGUA, TERRA)</a:t>
            </a:r>
          </a:p>
          <a:p>
            <a:pPr marL="285750" indent="-285750" algn="ctr" rtl="0">
              <a:buFont typeface="Arial" panose="020B0604020202020204" pitchFamily="34" charset="0"/>
              <a:buChar char="•"/>
            </a:pPr>
            <a:r>
              <a:rPr lang="pt-BR" sz="2400" b="1" dirty="0"/>
              <a:t>Efeitos( intoxicação, mutações genéticas)</a:t>
            </a:r>
          </a:p>
          <a:p>
            <a:pPr marL="285750" indent="-285750" algn="ctr" rtl="0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FB26710D-F165-490A-A2CE-0A7D9FD8F9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31042" y="2761306"/>
            <a:ext cx="3433138" cy="2008577"/>
          </a:xfrm>
        </p:spPr>
        <p:txBody>
          <a:bodyPr rtlCol="0"/>
          <a:lstStyle/>
          <a:p>
            <a:pPr algn="ctr" rtl="0"/>
            <a:r>
              <a:rPr lang="pt-BR" sz="2400" b="1" dirty="0"/>
              <a:t>baterias, como as de celular e notebook, demoram 500 anos para se decompor na natureza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34672" y="5085346"/>
            <a:ext cx="3433138" cy="1253453"/>
          </a:xfrm>
        </p:spPr>
        <p:txBody>
          <a:bodyPr rtlCol="0"/>
          <a:lstStyle/>
          <a:p>
            <a:pPr algn="ctr" rtl="0"/>
            <a:r>
              <a:rPr lang="pt-BR" sz="2400" b="1" dirty="0"/>
              <a:t>A indústria eletrônica polui o ar e a água</a:t>
            </a:r>
          </a:p>
        </p:txBody>
      </p:sp>
      <p:sp>
        <p:nvSpPr>
          <p:cNvPr id="323" name="Espaço Reservado para Data 322">
            <a:extLst>
              <a:ext uri="{FF2B5EF4-FFF2-40B4-BE49-F238E27FC236}">
                <a16:creationId xmlns:a16="http://schemas.microsoft.com/office/drawing/2014/main" id="{E3799503-8083-4A2B-B1A6-DA877569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325" name="Espaço Reservado para o Número do Slide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AC4F48C-B644-279F-6D8D-8E8B8ACE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9176"/>
            <a:ext cx="3691883" cy="39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DD11EA8B-DB5B-4136-99D3-4D19B6692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6029" y="4715995"/>
            <a:ext cx="3932808" cy="6406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311E889-2AC5-DC76-9136-43347D40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225" y="41754"/>
            <a:ext cx="5202827" cy="426393"/>
          </a:xfrm>
        </p:spPr>
        <p:txBody>
          <a:bodyPr rtlCol="0"/>
          <a:lstStyle/>
          <a:p>
            <a:pPr rtl="0"/>
            <a:r>
              <a:rPr lang="pt-BR" b="1" dirty="0"/>
              <a:t>Solução: O que fazer?</a:t>
            </a:r>
          </a:p>
        </p:txBody>
      </p:sp>
      <p:pic>
        <p:nvPicPr>
          <p:cNvPr id="27" name="Espaço Reservado para Imagem 26" descr="Exibição aérea de uma árvore e pastos em ambos os lados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743200" cy="6858000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8225" y="501980"/>
            <a:ext cx="3126583" cy="426393"/>
          </a:xfrm>
        </p:spPr>
        <p:txBody>
          <a:bodyPr rtlCol="0"/>
          <a:lstStyle/>
          <a:p>
            <a:pPr rtl="0"/>
            <a:r>
              <a:rPr lang="pt-BR" sz="2400" b="1" dirty="0"/>
              <a:t>pesquise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61133" y="902665"/>
            <a:ext cx="8384383" cy="1372772"/>
          </a:xfrm>
        </p:spPr>
        <p:txBody>
          <a:bodyPr rtlCol="0"/>
          <a:lstStyle/>
          <a:p>
            <a:pPr rtl="0"/>
            <a:r>
              <a:rPr lang="pt-BR" sz="2000" dirty="0"/>
              <a:t>É importante descobrir se o fabricante tem preocupações com o ambiente e se recolherá as peças usadas para reciclagem, depois que o aparelho perder sua utilidade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61133" y="2184140"/>
            <a:ext cx="3281556" cy="426393"/>
          </a:xfrm>
        </p:spPr>
        <p:txBody>
          <a:bodyPr rtlCol="0"/>
          <a:lstStyle/>
          <a:p>
            <a:pPr rtl="0"/>
            <a:r>
              <a:rPr lang="pt-BR" sz="2400" b="1" dirty="0"/>
              <a:t>prolongue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6106" y="2659994"/>
            <a:ext cx="7711464" cy="1306527"/>
          </a:xfrm>
        </p:spPr>
        <p:txBody>
          <a:bodyPr rtlCol="0"/>
          <a:lstStyle/>
          <a:p>
            <a:pPr rtl="0"/>
            <a:r>
              <a:rPr lang="pt-BR" sz="2000" dirty="0"/>
              <a:t>Você não precisa trocar de celular todos os anos ou comprar um computador com essa mesma frequência.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61133" y="3488169"/>
            <a:ext cx="3126583" cy="428891"/>
          </a:xfrm>
        </p:spPr>
        <p:txBody>
          <a:bodyPr rtlCol="0"/>
          <a:lstStyle/>
          <a:p>
            <a:pPr rtl="0"/>
            <a:r>
              <a:rPr lang="pt-BR" sz="2400" b="1" dirty="0"/>
              <a:t>doe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7870" y="3913998"/>
            <a:ext cx="7962606" cy="1258935"/>
          </a:xfrm>
        </p:spPr>
        <p:txBody>
          <a:bodyPr rtlCol="0"/>
          <a:lstStyle/>
          <a:p>
            <a:pPr rtl="0"/>
            <a:r>
              <a:rPr lang="pt-BR" sz="2000" dirty="0"/>
              <a:t>Caso seja realmente necessário comprar um novo eletrônico quando o seu ainda estiver funcionando, doe para alguém que vá usá-lo, prolongando a vida útil do aparelho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53980" y="5220524"/>
            <a:ext cx="3281556" cy="428891"/>
          </a:xfrm>
        </p:spPr>
        <p:txBody>
          <a:bodyPr rtlCol="0"/>
          <a:lstStyle/>
          <a:p>
            <a:pPr rtl="0"/>
            <a:r>
              <a:rPr lang="pt-BR" sz="2400" b="1" dirty="0"/>
              <a:t>Recicle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37870" y="5697007"/>
            <a:ext cx="7711463" cy="863183"/>
          </a:xfrm>
        </p:spPr>
        <p:txBody>
          <a:bodyPr rtlCol="0"/>
          <a:lstStyle/>
          <a:p>
            <a:pPr rtl="0"/>
            <a:r>
              <a:rPr lang="pt-BR" sz="2000" dirty="0"/>
              <a:t>Os grandes fabricantes de eletrônicos oferecem programas de reciclagem</a:t>
            </a:r>
          </a:p>
        </p:txBody>
      </p:sp>
      <p:sp>
        <p:nvSpPr>
          <p:cNvPr id="256" name="Espaço Reservado para Data 255">
            <a:extLst>
              <a:ext uri="{FF2B5EF4-FFF2-40B4-BE49-F238E27FC236}">
                <a16:creationId xmlns:a16="http://schemas.microsoft.com/office/drawing/2014/main" id="{A111CCC7-FCBE-479D-A98A-3FF0FC4C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20XX</a:t>
            </a:r>
          </a:p>
        </p:txBody>
      </p:sp>
      <p:sp>
        <p:nvSpPr>
          <p:cNvPr id="258" name="Espaço Reservado para o Número do Slide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EA87306C-81BA-4795-A5CA-9392456A8C1E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7410_TF16411175_Win32" id="{289F0F9B-90F7-43EE-8970-92BA421F9F73}" vid="{79DB6C5F-571C-424D-BA65-E408A0A7D4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1B15C2-B622-4464-872A-FFB13E3A35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5F1115-A9D1-4ADF-878E-8B9CEB141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439292-23DE-4FBC-B000-AFED89AC64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{3A4DFDAF-03EC-4405-8D0E-B4F650DC90A9}tf16411175_win32</Template>
  <TotalTime>280</TotalTime>
  <Words>741</Words>
  <Application>Microsoft Office PowerPoint</Application>
  <PresentationFormat>Widescreen</PresentationFormat>
  <Paragraphs>93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Tenorite </vt:lpstr>
      <vt:lpstr>Tenorite Bold</vt:lpstr>
      <vt:lpstr>Wingdings</vt:lpstr>
      <vt:lpstr>Tema do Office</vt:lpstr>
      <vt:lpstr>Descarte correto do lixo eletrônico</vt:lpstr>
      <vt:lpstr>ALERTA:</vt:lpstr>
      <vt:lpstr>Quando você descarta um equipamento eletrônico que  não possui mais utilidade, você está gerando um lixo eletrônico, também conhecido como “e-lixo. São materiais como baterias, celulares, computadores e muitos outros que se não tiverem uma destinação correta podem contaminar o solo e as águas. </vt:lpstr>
      <vt:lpstr>Consumidor brasileiro substitui APARELHO CELULAR EM MENOS DE 2 ANOS SEM MOTIVO ESPECÍFICO. O TEMPO DE SUBSTITUIÇÃO DE UM COMPUTADOR BáSICO E DE 2 ANOS, INTERMEDIáRIO DE 4 ANOS E DE UM COMPUTADOR AVANÇADO 6 ANOS LEVANDO EM CONSIDERAÇÃO OBSOLESCÊNCIA PROGRAMADA E  O AVANÇO TECNOLÓGICO ACELERADO </vt:lpstr>
      <vt:lpstr>Apresentação do PowerPoint</vt:lpstr>
      <vt:lpstr>Apresentação do PowerPoint</vt:lpstr>
      <vt:lpstr>Impactos no meio ambiente</vt:lpstr>
      <vt:lpstr>Apresentação do PowerPoint</vt:lpstr>
      <vt:lpstr>Solução: O que fazer?</vt:lpstr>
      <vt:lpstr>Logística reversa</vt:lpstr>
      <vt:lpstr>Empresas que são exemplo de Logística reversa</vt:lpstr>
      <vt:lpstr>Apresentação do PowerPoint</vt:lpstr>
      <vt:lpstr> obrigado</vt:lpstr>
      <vt:lpstr>fontes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Descarte correto do lixo eletrônico</dc:title>
  <dc:creator>BRUNO VICTOR DA SILVA VICENTE</dc:creator>
  <cp:lastModifiedBy>BRUNO VICTOR DA SILVA VICENTE</cp:lastModifiedBy>
  <cp:revision>5</cp:revision>
  <dcterms:created xsi:type="dcterms:W3CDTF">2022-08-06T14:55:01Z</dcterms:created>
  <dcterms:modified xsi:type="dcterms:W3CDTF">2022-08-13T19:00:16Z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